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5"/>
  </p:notesMasterIdLst>
  <p:sldIdLst>
    <p:sldId id="256" r:id="rId2"/>
    <p:sldId id="257" r:id="rId3"/>
    <p:sldId id="271" r:id="rId4"/>
    <p:sldId id="258" r:id="rId5"/>
    <p:sldId id="285" r:id="rId6"/>
    <p:sldId id="286" r:id="rId7"/>
    <p:sldId id="287" r:id="rId8"/>
    <p:sldId id="259" r:id="rId9"/>
    <p:sldId id="260" r:id="rId10"/>
    <p:sldId id="272" r:id="rId11"/>
    <p:sldId id="273" r:id="rId12"/>
    <p:sldId id="274" r:id="rId13"/>
    <p:sldId id="279" r:id="rId14"/>
    <p:sldId id="280" r:id="rId15"/>
    <p:sldId id="288" r:id="rId16"/>
    <p:sldId id="289" r:id="rId17"/>
    <p:sldId id="276" r:id="rId18"/>
    <p:sldId id="283" r:id="rId19"/>
    <p:sldId id="281" r:id="rId20"/>
    <p:sldId id="277" r:id="rId21"/>
    <p:sldId id="284" r:id="rId22"/>
    <p:sldId id="282" r:id="rId23"/>
    <p:sldId id="290" r:id="rId24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3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47646-158E-4BFB-A5F3-DA62B0A733DA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53D54-0696-4EFA-940C-2EF63F1AF76B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78231-8023-4918-B439-1ED66CB367F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001BA12-A42D-46EF-9F91-C84B41AEF0B3}" type="datetimeFigureOut">
              <a:rPr lang="ru-RU" smtClean="0"/>
              <a:pPr/>
              <a:t>06.12.2018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yarsu_logo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46387" y="3501008"/>
            <a:ext cx="2993565" cy="283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92080" y="4437112"/>
            <a:ext cx="3528392" cy="1152128"/>
          </a:xfrm>
        </p:spPr>
        <p:txBody>
          <a:bodyPr>
            <a:normAutofit/>
          </a:bodyPr>
          <a:lstStyle/>
          <a:p>
            <a:pPr algn="r"/>
            <a:r>
              <a:rPr lang="ru-RU" sz="2800" dirty="0" smtClean="0"/>
              <a:t>Леонид Ивановский,</a:t>
            </a:r>
          </a:p>
          <a:p>
            <a:pPr algn="r"/>
            <a:r>
              <a:rPr lang="ru-RU" sz="2800" dirty="0" smtClean="0"/>
              <a:t>аспирант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Разработка алгоритмов прогнозирования индивидуального поведения на основе визуального распознавания эмоций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User\Downloads\big_nvidia-dgx-1.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68470"/>
            <a:ext cx="3820304" cy="3968842"/>
          </a:xfrm>
          <a:prstGeom prst="rect">
            <a:avLst/>
          </a:prstGeom>
          <a:noFill/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Обучение и тестирование алгоритма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5076056" y="2852936"/>
            <a:ext cx="3816424" cy="1440160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alibri" pitchFamily="34" charset="0"/>
              </a:rPr>
              <a:t>Обучение: </a:t>
            </a:r>
            <a:r>
              <a:rPr lang="en-US" sz="2400" dirty="0">
                <a:latin typeface="Calibri" pitchFamily="34" charset="0"/>
              </a:rPr>
              <a:t>~</a:t>
            </a:r>
            <a:r>
              <a:rPr lang="ru-RU" sz="2400" dirty="0">
                <a:latin typeface="Calibri" pitchFamily="34" charset="0"/>
              </a:rPr>
              <a:t>45 </a:t>
            </a:r>
            <a:r>
              <a:rPr lang="ru-RU" sz="2400" dirty="0" smtClean="0">
                <a:latin typeface="Calibri" pitchFamily="34" charset="0"/>
              </a:rPr>
              <a:t>мин</a:t>
            </a:r>
            <a:endParaRPr lang="en-US" sz="2400" dirty="0">
              <a:latin typeface="Calibri" pitchFamily="34" charset="0"/>
            </a:endParaRPr>
          </a:p>
          <a:p>
            <a:endParaRPr lang="en-US" sz="2400" dirty="0">
              <a:latin typeface="Calibri" pitchFamily="34" charset="0"/>
            </a:endParaRPr>
          </a:p>
          <a:p>
            <a:r>
              <a:rPr lang="ru-RU" sz="2400" dirty="0" smtClean="0">
                <a:latin typeface="Calibri" pitchFamily="34" charset="0"/>
              </a:rPr>
              <a:t>Тестирование: </a:t>
            </a:r>
            <a:r>
              <a:rPr lang="en-US" sz="2400" dirty="0" smtClean="0">
                <a:latin typeface="Calibri" pitchFamily="34" charset="0"/>
              </a:rPr>
              <a:t>~</a:t>
            </a:r>
            <a:r>
              <a:rPr lang="ru-RU" sz="2400" dirty="0" smtClean="0">
                <a:latin typeface="Calibri" pitchFamily="34" charset="0"/>
              </a:rPr>
              <a:t>9</a:t>
            </a:r>
            <a:r>
              <a:rPr lang="en-US" sz="2400" dirty="0" smtClean="0">
                <a:latin typeface="Calibri" pitchFamily="34" charset="0"/>
              </a:rPr>
              <a:t>-10 </a:t>
            </a:r>
            <a:r>
              <a:rPr lang="ru-RU" sz="2400" dirty="0" smtClean="0">
                <a:latin typeface="Calibri" pitchFamily="34" charset="0"/>
              </a:rPr>
              <a:t>мин</a:t>
            </a:r>
            <a:r>
              <a:rPr lang="en-US" sz="2400" dirty="0" smtClean="0">
                <a:latin typeface="Calibri" pitchFamily="34" charset="0"/>
              </a:rPr>
              <a:t>.</a:t>
            </a:r>
            <a:endParaRPr lang="ru-RU" sz="2400" dirty="0"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1280954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Суперкомпьютер NVIDIA-DGX-1 </a:t>
            </a:r>
            <a:r>
              <a:rPr lang="ru-RU" sz="2000" dirty="0" err="1" smtClean="0">
                <a:latin typeface="+mj-lt"/>
              </a:rPr>
              <a:t>c</a:t>
            </a:r>
            <a:r>
              <a:rPr lang="ru-RU" sz="2000" dirty="0" smtClean="0">
                <a:latin typeface="+mj-lt"/>
              </a:rPr>
              <a:t> 8 ускорителями NVIDIA </a:t>
            </a:r>
            <a:r>
              <a:rPr lang="ru-RU" sz="2000" dirty="0" err="1" smtClean="0">
                <a:latin typeface="+mj-lt"/>
              </a:rPr>
              <a:t>Tesla</a:t>
            </a:r>
            <a:r>
              <a:rPr lang="ru-RU" sz="2000" dirty="0" smtClean="0">
                <a:latin typeface="+mj-lt"/>
              </a:rPr>
              <a:t> V100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Центра Искусственного Интеллекта и Цифровой Экономики </a:t>
            </a:r>
            <a:r>
              <a:rPr lang="ru-RU" sz="2000" dirty="0" err="1" smtClean="0">
                <a:latin typeface="+mj-lt"/>
              </a:rPr>
              <a:t>ЯрГУ</a:t>
            </a:r>
            <a:r>
              <a:rPr lang="en-US" sz="2000" dirty="0" smtClean="0">
                <a:latin typeface="+mj-lt"/>
              </a:rPr>
              <a:t> </a:t>
            </a:r>
            <a:endParaRPr lang="ru-RU" sz="2000" dirty="0">
              <a:latin typeface="+mj-lt"/>
            </a:endParaRPr>
          </a:p>
        </p:txBody>
      </p:sp>
      <p:pic>
        <p:nvPicPr>
          <p:cNvPr id="13" name="Picture 2" descr="C:\Users\User\Downloads\demida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5928" y="4797152"/>
            <a:ext cx="3467994" cy="1264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Обучение и тестирование алгоритма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11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4355976" y="1916832"/>
            <a:ext cx="4608512" cy="1368152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+mj-lt"/>
              </a:rPr>
              <a:t>960 TFLOPS | 8x </a:t>
            </a:r>
            <a:r>
              <a:rPr lang="en-US" sz="2400" dirty="0" smtClean="0">
                <a:latin typeface="+mj-lt"/>
              </a:rPr>
              <a:t>GPU </a:t>
            </a:r>
            <a:r>
              <a:rPr lang="ru-RU" sz="2400" dirty="0" err="1" smtClean="0">
                <a:latin typeface="+mj-lt"/>
              </a:rPr>
              <a:t>Tesla</a:t>
            </a:r>
            <a:r>
              <a:rPr lang="ru-RU" sz="2400" dirty="0" smtClean="0">
                <a:latin typeface="+mj-lt"/>
              </a:rPr>
              <a:t> V100 </a:t>
            </a:r>
          </a:p>
          <a:p>
            <a:pPr algn="just"/>
            <a:r>
              <a:rPr lang="ru-RU" sz="2400" dirty="0" smtClean="0">
                <a:latin typeface="+mj-lt"/>
              </a:rPr>
              <a:t>Заменяет </a:t>
            </a:r>
            <a:r>
              <a:rPr lang="ru-RU" sz="2400" b="1" dirty="0" smtClean="0">
                <a:latin typeface="+mj-lt"/>
              </a:rPr>
              <a:t>400</a:t>
            </a:r>
            <a:r>
              <a:rPr lang="ru-RU" sz="2400" dirty="0" smtClean="0">
                <a:latin typeface="+mj-lt"/>
              </a:rPr>
              <a:t> традиционных серверов в задачах ИИ</a:t>
            </a:r>
            <a:endParaRPr lang="ru-RU" sz="2400" dirty="0">
              <a:latin typeface="+mj-lt"/>
            </a:endParaRPr>
          </a:p>
        </p:txBody>
      </p:sp>
      <p:pic>
        <p:nvPicPr>
          <p:cNvPr id="6" name="Picture 6" descr="Картинки по запросу DGX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166" y="1340768"/>
            <a:ext cx="4184810" cy="19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4427984" y="1239143"/>
            <a:ext cx="4464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Суперкомпьютер </a:t>
            </a:r>
            <a:r>
              <a:rPr lang="en-US" sz="2400" dirty="0" smtClean="0">
                <a:latin typeface="+mj-lt"/>
              </a:rPr>
              <a:t>NVIDIA DGX-1</a:t>
            </a:r>
            <a:endParaRPr lang="ru-RU" sz="2400" dirty="0">
              <a:latin typeface="+mj-lt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0" y="4077072"/>
            <a:ext cx="8060846" cy="253747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39552" y="3738518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+mj-lt"/>
              </a:rPr>
              <a:t>Оценка производительности </a:t>
            </a:r>
            <a:r>
              <a:rPr lang="en-US" sz="1600" dirty="0" smtClean="0">
                <a:latin typeface="+mj-lt"/>
              </a:rPr>
              <a:t>NVIDIA DGX-1 </a:t>
            </a:r>
            <a:r>
              <a:rPr lang="ru-RU" sz="1600" dirty="0" smtClean="0">
                <a:latin typeface="+mj-lt"/>
              </a:rPr>
              <a:t>на классическом</a:t>
            </a:r>
            <a:r>
              <a:rPr lang="en-US" sz="1600" dirty="0" smtClean="0">
                <a:latin typeface="+mj-lt"/>
              </a:rPr>
              <a:t> </a:t>
            </a:r>
            <a:r>
              <a:rPr lang="ru-RU" sz="1600" dirty="0" smtClean="0">
                <a:latin typeface="+mj-lt"/>
              </a:rPr>
              <a:t>примере работы сети </a:t>
            </a:r>
            <a:r>
              <a:rPr lang="en-US" sz="1600" dirty="0" smtClean="0">
                <a:latin typeface="+mj-lt"/>
              </a:rPr>
              <a:t>ResNet-50</a:t>
            </a:r>
            <a:endParaRPr lang="ru-RU" sz="1600" dirty="0"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База изображений </a:t>
            </a:r>
            <a:r>
              <a:rPr lang="en-US" dirty="0" smtClean="0">
                <a:latin typeface="Calibri" pitchFamily="34" charset="0"/>
              </a:rPr>
              <a:t>Multi-PIE</a:t>
            </a:r>
            <a:endParaRPr lang="ru-RU" dirty="0">
              <a:latin typeface="Calibri" pitchFamily="34" charset="0"/>
            </a:endParaRPr>
          </a:p>
        </p:txBody>
      </p:sp>
      <p:pic>
        <p:nvPicPr>
          <p:cNvPr id="2050" name="Picture 2" descr="C:\Users\User\Desktop\MPIE-Pose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694" y="3068960"/>
            <a:ext cx="6077634" cy="273038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71800" y="6309320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ru-RU" sz="1600" dirty="0"/>
              <a:t>://</a:t>
            </a:r>
            <a:r>
              <a:rPr lang="en-US" sz="1600" dirty="0"/>
              <a:t>www</a:t>
            </a:r>
            <a:r>
              <a:rPr lang="ru-RU" sz="1600" dirty="0"/>
              <a:t>.</a:t>
            </a:r>
            <a:r>
              <a:rPr lang="en-US" sz="1600" dirty="0" err="1"/>
              <a:t>cs</a:t>
            </a:r>
            <a:r>
              <a:rPr lang="ru-RU" sz="1600" dirty="0"/>
              <a:t>.</a:t>
            </a:r>
            <a:r>
              <a:rPr lang="en-US" sz="1600" dirty="0" err="1"/>
              <a:t>cmu</a:t>
            </a:r>
            <a:r>
              <a:rPr lang="ru-RU" sz="1600" dirty="0"/>
              <a:t>.</a:t>
            </a:r>
            <a:r>
              <a:rPr lang="en-US" sz="1600" dirty="0" err="1"/>
              <a:t>edu</a:t>
            </a:r>
            <a:r>
              <a:rPr lang="ru-RU" sz="1600" dirty="0"/>
              <a:t>/</a:t>
            </a:r>
            <a:r>
              <a:rPr lang="en-US" sz="1600" dirty="0" err="1"/>
              <a:t>afs</a:t>
            </a:r>
            <a:r>
              <a:rPr lang="ru-RU" sz="1600" dirty="0"/>
              <a:t>/</a:t>
            </a:r>
            <a:r>
              <a:rPr lang="en-US" sz="1600" dirty="0" err="1"/>
              <a:t>cs</a:t>
            </a:r>
            <a:r>
              <a:rPr lang="ru-RU" sz="1600" dirty="0"/>
              <a:t>/</a:t>
            </a:r>
            <a:r>
              <a:rPr lang="en-US" sz="1600" dirty="0"/>
              <a:t>project</a:t>
            </a:r>
            <a:r>
              <a:rPr lang="ru-RU" sz="1600" dirty="0"/>
              <a:t>/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 err="1"/>
              <a:t>MultiPie</a:t>
            </a:r>
            <a:r>
              <a:rPr lang="ru-RU" sz="1600" dirty="0"/>
              <a:t>/</a:t>
            </a:r>
            <a:r>
              <a:rPr lang="en-US" sz="1600" dirty="0"/>
              <a:t>Multi</a:t>
            </a:r>
            <a:r>
              <a:rPr lang="ru-RU" sz="1600" dirty="0"/>
              <a:t>-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/>
              <a:t>Home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211268"/>
            <a:ext cx="885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400" dirty="0" smtClean="0">
                <a:latin typeface="Calibri" pitchFamily="34" charset="0"/>
              </a:rPr>
              <a:t>  </a:t>
            </a:r>
            <a:r>
              <a:rPr lang="en-US" sz="2400" dirty="0" smtClean="0">
                <a:latin typeface="Calibri" pitchFamily="34" charset="0"/>
              </a:rPr>
              <a:t>~</a:t>
            </a:r>
            <a:r>
              <a:rPr lang="ru-RU" sz="2400" dirty="0" smtClean="0">
                <a:latin typeface="Calibri" pitchFamily="34" charset="0"/>
              </a:rPr>
              <a:t>750000 цветных картинок</a:t>
            </a:r>
            <a:endParaRPr lang="en-US" sz="2400" dirty="0" smtClean="0">
              <a:latin typeface="Calibri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</a:rPr>
              <a:t>  </a:t>
            </a:r>
            <a:r>
              <a:rPr lang="en-US" sz="2400" dirty="0" smtClean="0">
                <a:latin typeface="Calibri" pitchFamily="34" charset="0"/>
              </a:rPr>
              <a:t>337 </a:t>
            </a:r>
            <a:r>
              <a:rPr lang="ru-RU" sz="2400" dirty="0" smtClean="0">
                <a:latin typeface="Calibri" pitchFamily="34" charset="0"/>
              </a:rPr>
              <a:t>различных людей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  </a:t>
            </a:r>
            <a:r>
              <a:rPr lang="ru-RU" sz="2400" dirty="0" smtClean="0">
                <a:latin typeface="Calibri" pitchFamily="34" charset="0"/>
              </a:rPr>
              <a:t>различные углы обзора камеры (не более 90°)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>
                <a:latin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</a:rPr>
              <a:t> разный уровень освещения сцены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Виды эмоций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330806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ru-RU" sz="1600" dirty="0"/>
              <a:t>://</a:t>
            </a:r>
            <a:r>
              <a:rPr lang="en-US" sz="1600" dirty="0"/>
              <a:t>www</a:t>
            </a:r>
            <a:r>
              <a:rPr lang="ru-RU" sz="1600" dirty="0"/>
              <a:t>.</a:t>
            </a:r>
            <a:r>
              <a:rPr lang="en-US" sz="1600" dirty="0" err="1"/>
              <a:t>cs</a:t>
            </a:r>
            <a:r>
              <a:rPr lang="ru-RU" sz="1600" dirty="0"/>
              <a:t>.</a:t>
            </a:r>
            <a:r>
              <a:rPr lang="en-US" sz="1600" dirty="0" err="1"/>
              <a:t>cmu</a:t>
            </a:r>
            <a:r>
              <a:rPr lang="ru-RU" sz="1600" dirty="0"/>
              <a:t>.</a:t>
            </a:r>
            <a:r>
              <a:rPr lang="en-US" sz="1600" dirty="0" err="1"/>
              <a:t>edu</a:t>
            </a:r>
            <a:r>
              <a:rPr lang="ru-RU" sz="1600" dirty="0"/>
              <a:t>/</a:t>
            </a:r>
            <a:r>
              <a:rPr lang="en-US" sz="1600" dirty="0" err="1"/>
              <a:t>afs</a:t>
            </a:r>
            <a:r>
              <a:rPr lang="ru-RU" sz="1600" dirty="0"/>
              <a:t>/</a:t>
            </a:r>
            <a:r>
              <a:rPr lang="en-US" sz="1600" dirty="0" err="1"/>
              <a:t>cs</a:t>
            </a:r>
            <a:r>
              <a:rPr lang="ru-RU" sz="1600" dirty="0"/>
              <a:t>/</a:t>
            </a:r>
            <a:r>
              <a:rPr lang="en-US" sz="1600" dirty="0"/>
              <a:t>project</a:t>
            </a:r>
            <a:r>
              <a:rPr lang="ru-RU" sz="1600" dirty="0"/>
              <a:t>/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 err="1"/>
              <a:t>MultiPie</a:t>
            </a:r>
            <a:r>
              <a:rPr lang="ru-RU" sz="1600" dirty="0"/>
              <a:t>/</a:t>
            </a:r>
            <a:r>
              <a:rPr lang="en-US" sz="1600" dirty="0"/>
              <a:t>Multi</a:t>
            </a:r>
            <a:r>
              <a:rPr lang="ru-RU" sz="1600" dirty="0"/>
              <a:t>-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/>
              <a:t>Home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endParaRPr lang="ru-RU" sz="1600" dirty="0"/>
          </a:p>
        </p:txBody>
      </p:sp>
      <p:pic>
        <p:nvPicPr>
          <p:cNvPr id="13" name="Рисунок 12" descr="a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1772812"/>
            <a:ext cx="2199654" cy="1695878"/>
          </a:xfrm>
          <a:prstGeom prst="rect">
            <a:avLst/>
          </a:prstGeom>
        </p:spPr>
      </p:pic>
      <p:pic>
        <p:nvPicPr>
          <p:cNvPr id="14" name="Рисунок 13" descr="b.pn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1772812"/>
            <a:ext cx="2199600" cy="1695878"/>
          </a:xfrm>
          <a:prstGeom prst="rect">
            <a:avLst/>
          </a:prstGeom>
        </p:spPr>
      </p:pic>
      <p:pic>
        <p:nvPicPr>
          <p:cNvPr id="15" name="Рисунок 14" descr="c.png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300192" y="1772812"/>
            <a:ext cx="2199600" cy="1695878"/>
          </a:xfrm>
          <a:prstGeom prst="rect">
            <a:avLst/>
          </a:prstGeom>
        </p:spPr>
      </p:pic>
      <p:pic>
        <p:nvPicPr>
          <p:cNvPr id="16" name="Рисунок 15" descr="d.png"/>
          <p:cNvPicPr/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11560" y="4005060"/>
            <a:ext cx="2199654" cy="1695878"/>
          </a:xfrm>
          <a:prstGeom prst="rect">
            <a:avLst/>
          </a:prstGeom>
        </p:spPr>
      </p:pic>
      <p:pic>
        <p:nvPicPr>
          <p:cNvPr id="17" name="Рисунок 16" descr="e.png"/>
          <p:cNvPicPr/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419872" y="4005060"/>
            <a:ext cx="2199600" cy="1695878"/>
          </a:xfrm>
          <a:prstGeom prst="rect">
            <a:avLst/>
          </a:prstGeom>
        </p:spPr>
      </p:pic>
      <p:pic>
        <p:nvPicPr>
          <p:cNvPr id="18" name="Рисунок 17" descr="f.png"/>
          <p:cNvPicPr/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300192" y="4005060"/>
            <a:ext cx="2199600" cy="1695878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943027" y="3491716"/>
            <a:ext cx="1612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а) Спокойствие</a:t>
            </a:r>
            <a:endParaRPr lang="ru-RU" sz="16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995936" y="3501008"/>
            <a:ext cx="11113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б) Улыбка</a:t>
            </a:r>
            <a:endParaRPr lang="ru-RU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732240" y="3501008"/>
            <a:ext cx="1412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в) Удивление</a:t>
            </a:r>
            <a:endParaRPr lang="ru-RU" sz="16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87743" y="5733256"/>
            <a:ext cx="2328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г) Заинтересованность</a:t>
            </a:r>
            <a:endParaRPr lang="ru-RU" sz="16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797888" y="5733256"/>
            <a:ext cx="1422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д) Презрение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020272" y="5733256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е) Крик</a:t>
            </a:r>
            <a:endParaRPr lang="ru-RU" sz="1600" dirty="0"/>
          </a:p>
        </p:txBody>
      </p:sp>
      <p:sp>
        <p:nvSpPr>
          <p:cNvPr id="25" name="Номер слайда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Формирование выборок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928992" cy="471750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35000 снимков, отобранных случайным образом, для каждого класса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Разметка: 6 классов для задачи классификации эмоций,</a:t>
            </a:r>
          </a:p>
          <a:p>
            <a:pPr>
              <a:buNone/>
            </a:pPr>
            <a:r>
              <a:rPr lang="ru-RU" dirty="0" smtClean="0"/>
              <a:t>			2 класса для задачи детектирования улыбки</a:t>
            </a:r>
          </a:p>
          <a:p>
            <a:endParaRPr lang="en-US" dirty="0" smtClean="0"/>
          </a:p>
          <a:p>
            <a:r>
              <a:rPr lang="ru-RU" dirty="0" smtClean="0"/>
              <a:t>Угол обзора камеры: </a:t>
            </a:r>
            <a:r>
              <a:rPr lang="en-US" dirty="0" smtClean="0"/>
              <a:t>[-</a:t>
            </a:r>
            <a:r>
              <a:rPr lang="ru-RU" dirty="0" smtClean="0"/>
              <a:t>45</a:t>
            </a:r>
            <a:r>
              <a:rPr lang="en-US" dirty="0" smtClean="0"/>
              <a:t>, </a:t>
            </a:r>
            <a:r>
              <a:rPr lang="ru-RU" dirty="0" smtClean="0"/>
              <a:t>45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ru-RU" dirty="0" smtClean="0"/>
              <a:t>Тренировочный и тестовый наборы данных: 80</a:t>
            </a:r>
            <a:r>
              <a:rPr lang="en-US" dirty="0" smtClean="0"/>
              <a:t>/</a:t>
            </a:r>
            <a:r>
              <a:rPr lang="ru-RU" dirty="0" smtClean="0"/>
              <a:t>20 (не содержали одинаковых изображений, а также снимков одного и того же субъекта)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_Repositories\Emotions_Recognition\AUC ROC\roccur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2384884"/>
            <a:ext cx="5808644" cy="4356484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100811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Calibri" pitchFamily="34" charset="0"/>
              </a:rPr>
              <a:t>Детектирование улыбки: </a:t>
            </a:r>
            <a:br>
              <a:rPr lang="ru-RU" sz="3200" dirty="0" smtClean="0">
                <a:latin typeface="Calibri" pitchFamily="34" charset="0"/>
              </a:rPr>
            </a:br>
            <a:r>
              <a:rPr lang="ru-RU" sz="3200" dirty="0" smtClean="0">
                <a:latin typeface="Calibri" pitchFamily="34" charset="0"/>
              </a:rPr>
              <a:t>результаты численных экспериментов</a:t>
            </a:r>
            <a:endParaRPr lang="ru-RU" sz="3200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15</a:t>
            </a:fld>
            <a:endParaRPr lang="ru-RU"/>
          </a:p>
        </p:txBody>
      </p:sp>
      <p:sp>
        <p:nvSpPr>
          <p:cNvPr id="11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268760"/>
            <a:ext cx="8928992" cy="1440160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/>
              <a:t>Доля правильных ответов: 95.42% (около 13400 из 14000 картинок тестовой выборки были классифицированы правильно)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ru-RU" sz="2000" dirty="0" smtClean="0"/>
              <a:t>Значение показателя </a:t>
            </a:r>
            <a:r>
              <a:rPr lang="en-US" sz="2000" dirty="0" smtClean="0">
                <a:latin typeface="Cambria" pitchFamily="18" charset="0"/>
              </a:rPr>
              <a:t>AUC-ROC</a:t>
            </a:r>
            <a:r>
              <a:rPr lang="ru-RU" sz="2000" dirty="0" smtClean="0"/>
              <a:t>: 0.98, что говорит о высоком качестве работы алгоритма. 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1296144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Детектирование улыбки:</a:t>
            </a:r>
            <a:br>
              <a:rPr lang="ru-RU" dirty="0" smtClean="0"/>
            </a:br>
            <a:r>
              <a:rPr lang="ru-RU" dirty="0" smtClean="0"/>
              <a:t>результаты численных экспериментов</a:t>
            </a:r>
            <a:endParaRPr lang="ru-RU" dirty="0"/>
          </a:p>
        </p:txBody>
      </p:sp>
      <p:graphicFrame>
        <p:nvGraphicFramePr>
          <p:cNvPr id="8" name="Таблица 7"/>
          <p:cNvGraphicFramePr>
            <a:graphicFrameLocks noGrp="1"/>
          </p:cNvGraphicFramePr>
          <p:nvPr/>
        </p:nvGraphicFramePr>
        <p:xfrm>
          <a:off x="683568" y="1916830"/>
          <a:ext cx="7992888" cy="18722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996776"/>
                <a:gridCol w="1996776"/>
                <a:gridCol w="1999668"/>
                <a:gridCol w="1999668"/>
              </a:tblGrid>
              <a:tr h="597733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Классы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Фактический 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468339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Улыбки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 smtClean="0"/>
                        <a:t>Неулыбки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</a:tr>
              <a:tr h="39619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Предсказанный</a:t>
                      </a:r>
                    </a:p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rgbClr val="00000A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Улыбки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6590</a:t>
                      </a:r>
                      <a:endParaRPr lang="ru-RU" sz="1600" i="1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solidFill>
                            <a:schemeClr val="dk1"/>
                          </a:solidFill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246 </a:t>
                      </a:r>
                      <a:endParaRPr lang="ru-RU" sz="1600" i="1" u="sng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</a:tr>
              <a:tr h="4099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 smtClean="0"/>
                        <a:t>Неулыбки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410 </a:t>
                      </a:r>
                      <a:endParaRPr lang="ru-RU" sz="1600" i="1" u="sng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6754</a:t>
                      </a:r>
                      <a:endParaRPr lang="ru-RU" sz="1600" i="1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</a:tr>
            </a:tbl>
          </a:graphicData>
        </a:graphic>
      </p:graphicFrame>
      <p:graphicFrame>
        <p:nvGraphicFramePr>
          <p:cNvPr id="10" name="Таблица 9"/>
          <p:cNvGraphicFramePr>
            <a:graphicFrameLocks noGrp="1"/>
          </p:cNvGraphicFramePr>
          <p:nvPr/>
        </p:nvGraphicFramePr>
        <p:xfrm>
          <a:off x="683564" y="4420288"/>
          <a:ext cx="7992892" cy="187221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597190"/>
                <a:gridCol w="1597190"/>
                <a:gridCol w="1599504"/>
                <a:gridCol w="1599504"/>
                <a:gridCol w="1599504"/>
              </a:tblGrid>
              <a:tr h="597733"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Анализ ошибок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Метрики качества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endParaRPr lang="ru-RU" sz="18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</a:tr>
              <a:tr h="468339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Точность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Полнота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/>
                        <a:t>F-</a:t>
                      </a:r>
                      <a:r>
                        <a:rPr lang="ru-RU" sz="1600" dirty="0" smtClean="0"/>
                        <a:t>мера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</a:tr>
              <a:tr h="396199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Классы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Улыбки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0,96 </a:t>
                      </a:r>
                      <a:endParaRPr lang="ru-RU" sz="1600" i="1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0,94 </a:t>
                      </a:r>
                      <a:endParaRPr lang="ru-RU" sz="1600" i="1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0,95 </a:t>
                      </a:r>
                      <a:endParaRPr lang="ru-RU" sz="1600" i="1" u="sng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</a:tr>
              <a:tr h="40993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ru-RU" sz="16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Неулыбки</a:t>
                      </a:r>
                      <a:endParaRPr lang="ru-RU" sz="1600" dirty="0">
                        <a:solidFill>
                          <a:srgbClr val="00000A"/>
                        </a:solidFill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0,94 </a:t>
                      </a:r>
                      <a:endParaRPr lang="ru-RU" sz="1600" i="1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 pitchFamily="18" charset="0"/>
                          <a:cs typeface="Times New Roman" pitchFamily="18" charset="0"/>
                        </a:rPr>
                        <a:t>0,96 </a:t>
                      </a:r>
                      <a:endParaRPr lang="ru-RU" sz="1600" i="1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 pitchFamily="18" charset="0"/>
                          <a:cs typeface="Times New Roman" pitchFamily="18" charset="0"/>
                        </a:rPr>
                        <a:t>0,95 </a:t>
                      </a:r>
                      <a:endParaRPr lang="ru-RU" sz="1600" i="1" u="sng" dirty="0">
                        <a:solidFill>
                          <a:srgbClr val="00000A"/>
                        </a:solidFill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5405" marR="68580" marT="0" marB="0" anchor="ctr"/>
                </a:tc>
              </a:tr>
            </a:tbl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1152128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Распознавание эмоций:</a:t>
            </a:r>
            <a:br>
              <a:rPr lang="ru-RU" dirty="0" smtClean="0">
                <a:latin typeface="Calibri" pitchFamily="34" charset="0"/>
              </a:rPr>
            </a:br>
            <a:r>
              <a:rPr lang="ru-RU" dirty="0" smtClean="0">
                <a:latin typeface="Calibri" pitchFamily="34" charset="0"/>
              </a:rPr>
              <a:t>результаты численных экспериментов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17</a:t>
            </a:fld>
            <a:endParaRPr lang="ru-RU"/>
          </a:p>
        </p:txBody>
      </p:sp>
      <p:pic>
        <p:nvPicPr>
          <p:cNvPr id="10" name="Рисунок 9" descr="C:\_Repositories\Emotions_Recognition\TrainingHistory\loss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7704" y="2708920"/>
            <a:ext cx="560041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340768"/>
            <a:ext cx="8928992" cy="1440160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/>
              <a:t>Доля правильных ответов: 92.29% (около 38800 из 42000 картинок тестовой выборки были классифицированы правильно)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ru-RU" sz="2000" dirty="0" smtClean="0"/>
              <a:t>Согласно графику изменения функции потерь, алгоритм сходится, переобучения не происходит. 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1008112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/>
              <a:t>Распознавание эмоций:</a:t>
            </a:r>
            <a:br>
              <a:rPr lang="ru-RU" sz="3200" dirty="0" smtClean="0"/>
            </a:br>
            <a:r>
              <a:rPr lang="ru-RU" sz="3200" dirty="0" smtClean="0"/>
              <a:t>результаты численных экспериментов</a:t>
            </a:r>
            <a:endParaRPr lang="ru-RU" sz="32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683565" y="1319389"/>
          <a:ext cx="8064898" cy="527796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2852"/>
                <a:gridCol w="1410538"/>
                <a:gridCol w="827822"/>
                <a:gridCol w="827822"/>
                <a:gridCol w="827822"/>
                <a:gridCol w="827822"/>
                <a:gridCol w="850110"/>
                <a:gridCol w="850110"/>
              </a:tblGrid>
              <a:tr h="530238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Классы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Фактический 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88241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Удивление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Презрение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Заинтересованность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Крик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Спокойствие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</a:tr>
              <a:tr h="53023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Предсказанный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rgbClr val="00000A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6471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136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Удивление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87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6715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47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u="sng" dirty="0" smtClean="0"/>
                        <a:t>Презрение</a:t>
                      </a:r>
                      <a:endParaRPr lang="ru-RU" sz="16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102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6006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556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u="sng" dirty="0" smtClean="0"/>
                        <a:t>Заинтересованность</a:t>
                      </a:r>
                      <a:endParaRPr lang="ru-RU" sz="16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143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749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6112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184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Крик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53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98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6903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Спокойствие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144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91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126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301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6563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02630"/>
            <a:ext cx="8928992" cy="1066130"/>
          </a:xfrm>
        </p:spPr>
        <p:txBody>
          <a:bodyPr>
            <a:noAutofit/>
          </a:bodyPr>
          <a:lstStyle/>
          <a:p>
            <a:pPr algn="ctr"/>
            <a:r>
              <a:rPr lang="ru-RU" sz="3200" dirty="0" smtClean="0">
                <a:latin typeface="Calibri" pitchFamily="34" charset="0"/>
              </a:rPr>
              <a:t>Распознавание эмоций:</a:t>
            </a:r>
            <a:br>
              <a:rPr lang="ru-RU" sz="3200" dirty="0" smtClean="0">
                <a:latin typeface="Calibri" pitchFamily="34" charset="0"/>
              </a:rPr>
            </a:br>
            <a:r>
              <a:rPr lang="ru-RU" sz="3200" dirty="0" smtClean="0">
                <a:latin typeface="Calibri" pitchFamily="34" charset="0"/>
              </a:rPr>
              <a:t>результаты численных экспериментов</a:t>
            </a:r>
            <a:endParaRPr lang="ru-RU" sz="3200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19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755577" y="1340768"/>
          <a:ext cx="7920879" cy="525658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00122"/>
                <a:gridCol w="2273586"/>
                <a:gridCol w="1613513"/>
                <a:gridCol w="1466829"/>
                <a:gridCol w="1466829"/>
              </a:tblGrid>
              <a:tr h="658548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Анализ ошибок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Метрики качества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71112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Точность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 smtClean="0"/>
                        <a:t>Полность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F-</a:t>
                      </a:r>
                      <a:r>
                        <a:rPr lang="ru-RU" sz="18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мера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6585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Классы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Улыбка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0,96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0,82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0,94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Удивление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0,98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0,96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0,97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u="sng" dirty="0" smtClean="0"/>
                        <a:t>Презрение</a:t>
                      </a:r>
                      <a:endParaRPr lang="ru-RU" sz="18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0,89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0,86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0,87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u="sng" dirty="0" smtClean="0"/>
                        <a:t>Заинтересованность</a:t>
                      </a:r>
                      <a:endParaRPr lang="ru-RU" sz="18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0,85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0,87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0,86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Крик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0,97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0,99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0,98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Спокойствие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0,91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78098"/>
          </a:xfrm>
        </p:spPr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12776"/>
            <a:ext cx="8928992" cy="5112568"/>
          </a:xfrm>
        </p:spPr>
        <p:txBody>
          <a:bodyPr/>
          <a:lstStyle/>
          <a:p>
            <a:pPr algn="just"/>
            <a:r>
              <a:rPr lang="ru-RU" u="sng" dirty="0" smtClean="0"/>
              <a:t>Разработка </a:t>
            </a:r>
            <a:r>
              <a:rPr lang="ru-RU" u="sng" dirty="0" err="1" smtClean="0"/>
              <a:t>кроссплатформенной</a:t>
            </a:r>
            <a:r>
              <a:rPr lang="ru-RU" u="sng" dirty="0" smtClean="0"/>
              <a:t> библиотеки для  классификации эмоций человека по изображению лица</a:t>
            </a:r>
            <a:endParaRPr lang="ru-RU" u="sng" dirty="0"/>
          </a:p>
        </p:txBody>
      </p:sp>
      <p:pic>
        <p:nvPicPr>
          <p:cNvPr id="5" name="Picture 2" descr="C:\Users\User\Desktop\284c12506cd8ee3599a9263aa00ebb4b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2564904"/>
            <a:ext cx="8496946" cy="3497442"/>
          </a:xfrm>
          <a:prstGeom prst="rect">
            <a:avLst/>
          </a:prstGeom>
          <a:noFill/>
        </p:spPr>
      </p:pic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err="1" smtClean="0">
                <a:latin typeface="Calibri" pitchFamily="34" charset="0"/>
              </a:rPr>
              <a:t>Труднораспознаваемые</a:t>
            </a:r>
            <a:r>
              <a:rPr lang="ru-RU" dirty="0" smtClean="0">
                <a:latin typeface="Calibri" pitchFamily="34" charset="0"/>
              </a:rPr>
              <a:t> классы эмоций</a:t>
            </a:r>
            <a:endParaRPr lang="ru-RU" dirty="0">
              <a:latin typeface="Calibri" pitchFamily="34" charset="0"/>
            </a:endParaRPr>
          </a:p>
        </p:txBody>
      </p:sp>
      <p:pic>
        <p:nvPicPr>
          <p:cNvPr id="28679" name="Picture 7" descr="C:\Users\User\Desktop\255_02_03_080_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392" y="2082334"/>
            <a:ext cx="3739576" cy="2880320"/>
          </a:xfrm>
          <a:prstGeom prst="rect">
            <a:avLst/>
          </a:prstGeom>
          <a:noFill/>
        </p:spPr>
      </p:pic>
      <p:pic>
        <p:nvPicPr>
          <p:cNvPr id="28680" name="Picture 8" descr="C:\Users\User\Desktop\255_03_03_080_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082334"/>
            <a:ext cx="3723736" cy="288032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932040" y="501317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б) Презрение</a:t>
            </a:r>
            <a:endParaRPr lang="ru-R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9552" y="501317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а) Заинтересованность</a:t>
            </a:r>
            <a:endParaRPr lang="ru-RU" sz="2000" dirty="0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20</a:t>
            </a:fld>
            <a:endParaRPr lang="ru-RU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7920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Предварительные результаты работы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12776"/>
            <a:ext cx="8928992" cy="475252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200" dirty="0" smtClean="0"/>
              <a:t>Разработаны алгоритмы детектирования улыбки и распознавания эмоций</a:t>
            </a:r>
            <a:endParaRPr lang="en-US" sz="2200" dirty="0" smtClean="0"/>
          </a:p>
          <a:p>
            <a:pPr algn="just"/>
            <a:endParaRPr lang="ru-RU" sz="2200" dirty="0" smtClean="0"/>
          </a:p>
          <a:p>
            <a:pPr algn="just"/>
            <a:r>
              <a:rPr lang="ru-RU" sz="2200" dirty="0" smtClean="0"/>
              <a:t>Доля правильных ответов для каждой из задач составила 95.42% и 92.29% соответственно</a:t>
            </a:r>
            <a:endParaRPr lang="en-US" sz="2200" dirty="0"/>
          </a:p>
          <a:p>
            <a:pPr algn="just"/>
            <a:endParaRPr lang="en-US" sz="2200" dirty="0"/>
          </a:p>
          <a:p>
            <a:r>
              <a:rPr lang="ru-RU" sz="2200" dirty="0" smtClean="0"/>
              <a:t>Значение </a:t>
            </a:r>
            <a:r>
              <a:rPr lang="en-US" sz="2200" dirty="0" smtClean="0"/>
              <a:t>F-</a:t>
            </a:r>
            <a:r>
              <a:rPr lang="ru-RU" sz="2200" dirty="0" smtClean="0"/>
              <a:t>меры превысило 0.85 для каждого класса, что говорит о высоком качестве работы алгоритма</a:t>
            </a:r>
            <a:endParaRPr lang="en-US" sz="2200" dirty="0">
              <a:latin typeface="Calibri" pitchFamily="34" charset="0"/>
            </a:endParaRPr>
          </a:p>
          <a:p>
            <a:pPr algn="just"/>
            <a:endParaRPr lang="ru-RU" sz="2200" dirty="0">
              <a:latin typeface="Calibri" pitchFamily="34" charset="0"/>
            </a:endParaRPr>
          </a:p>
          <a:p>
            <a:pPr algn="just"/>
            <a:r>
              <a:rPr lang="ru-RU" sz="2200" dirty="0" smtClean="0"/>
              <a:t>Наиболее трудно распознаваемые типы эмоций – «Заинтересованность» и «Презрение». Это объясняется схожестью многих представленных базе экземпляров этих классов</a:t>
            </a:r>
          </a:p>
          <a:p>
            <a:pPr algn="just">
              <a:buNone/>
            </a:pPr>
            <a:endParaRPr lang="ru-RU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14908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21</a:t>
            </a:fld>
            <a:endParaRPr lang="ru-RU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7920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Развитие проекта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2060848"/>
            <a:ext cx="8928992" cy="3024336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Апробация алгоритма на снимках, полученных с реальных камер видеонаблюдения </a:t>
            </a:r>
            <a:r>
              <a:rPr lang="en-US" sz="2400" dirty="0" smtClean="0"/>
              <a:t>[</a:t>
            </a:r>
            <a:r>
              <a:rPr lang="ru-RU" sz="2400" dirty="0" smtClean="0"/>
              <a:t>в процессе</a:t>
            </a:r>
            <a:r>
              <a:rPr lang="en-US" sz="2400" dirty="0" smtClean="0"/>
              <a:t>]</a:t>
            </a: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pPr>
              <a:buNone/>
            </a:pPr>
            <a:endParaRPr lang="ru-RU" sz="2400" dirty="0" smtClean="0"/>
          </a:p>
          <a:p>
            <a:r>
              <a:rPr lang="ru-RU" sz="2400" dirty="0" smtClean="0"/>
              <a:t>Распознавание жестов для более точного прогнозирования индивидуального поведения человека </a:t>
            </a:r>
            <a:r>
              <a:rPr lang="en-US" sz="2400" dirty="0" smtClean="0"/>
              <a:t>[</a:t>
            </a:r>
            <a:r>
              <a:rPr lang="ru-RU" sz="2400" dirty="0" smtClean="0"/>
              <a:t>в процессе</a:t>
            </a:r>
            <a:r>
              <a:rPr lang="en-US" sz="2400" dirty="0" smtClean="0"/>
              <a:t>]</a:t>
            </a:r>
            <a:endParaRPr lang="ru-RU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14908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22</a:t>
            </a:fld>
            <a:endParaRPr lang="ru-RU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yarsu_logo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46387" y="3501008"/>
            <a:ext cx="2993565" cy="283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92080" y="4437112"/>
            <a:ext cx="3528392" cy="1152128"/>
          </a:xfrm>
        </p:spPr>
        <p:txBody>
          <a:bodyPr>
            <a:normAutofit/>
          </a:bodyPr>
          <a:lstStyle/>
          <a:p>
            <a:pPr algn="r"/>
            <a:r>
              <a:rPr lang="ru-RU" sz="2800" dirty="0" smtClean="0"/>
              <a:t>Леонид Ивановский,</a:t>
            </a:r>
          </a:p>
          <a:p>
            <a:pPr algn="r"/>
            <a:r>
              <a:rPr lang="ru-RU" sz="2800" dirty="0" smtClean="0"/>
              <a:t>аспирант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Разработка алгоритмов прогнозирования индивидуального поведения на основе визуального распознавания эмоций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Основные требования к алгоритму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179512" y="1628800"/>
            <a:ext cx="8856984" cy="4320480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</a:rPr>
              <a:t>Работа в режиме реального времени</a:t>
            </a:r>
          </a:p>
          <a:p>
            <a:pPr algn="just">
              <a:buNone/>
            </a:pPr>
            <a:endParaRPr lang="en-US" sz="2400" dirty="0" smtClean="0">
              <a:latin typeface="Calibri" pitchFamily="34" charset="0"/>
            </a:endParaRPr>
          </a:p>
          <a:p>
            <a:pPr algn="just">
              <a:buNone/>
            </a:pPr>
            <a:endParaRPr lang="ru-RU" sz="2400" dirty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Распознавание спонтанных выражений лица под разными углами обзора камеры</a:t>
            </a:r>
            <a:endParaRPr lang="en-US" sz="2400" dirty="0">
              <a:latin typeface="Calibri" pitchFamily="34" charset="0"/>
            </a:endParaRPr>
          </a:p>
          <a:p>
            <a:pPr algn="just">
              <a:buNone/>
            </a:pPr>
            <a:endParaRPr lang="en-US" sz="2400" dirty="0" smtClean="0">
              <a:latin typeface="Calibri" pitchFamily="34" charset="0"/>
            </a:endParaRPr>
          </a:p>
          <a:p>
            <a:pPr algn="just">
              <a:buNone/>
            </a:pPr>
            <a:endParaRPr lang="ru-RU" sz="2400" dirty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Устойчивость алгоритма в зависимости от различной степени освещенности сцены, разрешения и пр.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rmAutofit/>
          </a:bodyPr>
          <a:lstStyle/>
          <a:p>
            <a:pPr algn="ctr"/>
            <a:r>
              <a:rPr lang="ru-RU" sz="3600" dirty="0" smtClean="0"/>
              <a:t>Области применимости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908720"/>
            <a:ext cx="8928992" cy="5544616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Медицина </a:t>
            </a:r>
          </a:p>
          <a:p>
            <a:pPr>
              <a:buNone/>
            </a:pPr>
            <a:r>
              <a:rPr lang="ru-RU" sz="2800" dirty="0" smtClean="0"/>
              <a:t>    </a:t>
            </a:r>
            <a:r>
              <a:rPr lang="ru-RU" sz="1600" dirty="0" smtClean="0"/>
              <a:t>(клиническая психология, психиатрия</a:t>
            </a:r>
            <a:r>
              <a:rPr lang="en-US" sz="1600" dirty="0" smtClean="0"/>
              <a:t>, </a:t>
            </a:r>
            <a:r>
              <a:rPr lang="ru-RU" sz="1600" dirty="0" smtClean="0"/>
              <a:t>реабилитация)</a:t>
            </a:r>
          </a:p>
          <a:p>
            <a:endParaRPr lang="ru-RU" dirty="0" smtClean="0"/>
          </a:p>
          <a:p>
            <a:r>
              <a:rPr lang="ru-RU" dirty="0" smtClean="0"/>
              <a:t>Безопасность</a:t>
            </a:r>
          </a:p>
          <a:p>
            <a:pPr>
              <a:buNone/>
            </a:pPr>
            <a:r>
              <a:rPr lang="ru-RU" sz="1700" dirty="0" smtClean="0"/>
              <a:t>      </a:t>
            </a:r>
            <a:r>
              <a:rPr lang="ru-RU" sz="1600" dirty="0" smtClean="0"/>
              <a:t>(борьба с преступностью и терроризмом)</a:t>
            </a:r>
          </a:p>
          <a:p>
            <a:endParaRPr lang="ru-RU" dirty="0" smtClean="0"/>
          </a:p>
          <a:p>
            <a:r>
              <a:rPr lang="ru-RU" dirty="0" err="1" smtClean="0"/>
              <a:t>Видеоаналитика</a:t>
            </a:r>
            <a:endParaRPr lang="ru-RU" dirty="0" smtClean="0"/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600" dirty="0" smtClean="0"/>
              <a:t>(оценка работы персонала при общении с клиентом, </a:t>
            </a:r>
          </a:p>
          <a:p>
            <a:pPr>
              <a:buNone/>
            </a:pPr>
            <a:r>
              <a:rPr lang="ru-RU" sz="1600" dirty="0" smtClean="0"/>
              <a:t>       оценка качества предоставленных </a:t>
            </a:r>
            <a:r>
              <a:rPr lang="ru-RU" sz="1600" dirty="0" smtClean="0"/>
              <a:t>услуг</a:t>
            </a:r>
            <a:r>
              <a:rPr lang="en-US" sz="1600" dirty="0" smtClean="0"/>
              <a:t>, </a:t>
            </a:r>
            <a:r>
              <a:rPr lang="ru-RU" sz="1600" dirty="0" smtClean="0"/>
              <a:t> оценка вовлеченности аудитории</a:t>
            </a:r>
            <a:r>
              <a:rPr lang="ru-RU" sz="1600" dirty="0" smtClean="0"/>
              <a:t>)</a:t>
            </a:r>
            <a:endParaRPr lang="ru-RU" sz="1600" dirty="0" smtClean="0"/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Сбор статистики</a:t>
            </a:r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600" dirty="0" smtClean="0"/>
              <a:t>(в масштабах ТЦ, города, в местах массового скопления людей,</a:t>
            </a:r>
          </a:p>
          <a:p>
            <a:pPr>
              <a:buNone/>
            </a:pPr>
            <a:r>
              <a:rPr lang="ru-RU" sz="1600" dirty="0" smtClean="0"/>
              <a:t>       мониторинг эффективности маркетинговых и рекламных компаний)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err="1" smtClean="0"/>
              <a:t>Ритейл</a:t>
            </a:r>
            <a:endParaRPr lang="ru-RU" dirty="0" smtClean="0"/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600" dirty="0" smtClean="0"/>
              <a:t>(в сфере развлекательных услуг)</a:t>
            </a:r>
            <a:endParaRPr lang="ru-RU" sz="1600" dirty="0"/>
          </a:p>
        </p:txBody>
      </p:sp>
      <p:pic>
        <p:nvPicPr>
          <p:cNvPr id="4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3212976"/>
            <a:ext cx="936104" cy="936104"/>
          </a:xfrm>
          <a:prstGeom prst="rect">
            <a:avLst/>
          </a:prstGeom>
          <a:noFill/>
        </p:spPr>
      </p:pic>
      <p:pic>
        <p:nvPicPr>
          <p:cNvPr id="5" name="Picture 2" descr="C:\Users\User\Desktop\Pie-Grap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4300296"/>
            <a:ext cx="1003902" cy="1072920"/>
          </a:xfrm>
          <a:prstGeom prst="rect">
            <a:avLst/>
          </a:prstGeom>
          <a:noFill/>
        </p:spPr>
      </p:pic>
      <p:pic>
        <p:nvPicPr>
          <p:cNvPr id="6" name="Picture 3" descr="C:\Users\User\Desktop\846280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5270030"/>
            <a:ext cx="1659224" cy="1327322"/>
          </a:xfrm>
          <a:prstGeom prst="rect">
            <a:avLst/>
          </a:prstGeom>
          <a:noFill/>
        </p:spPr>
      </p:pic>
      <p:pic>
        <p:nvPicPr>
          <p:cNvPr id="7" name="Picture 3" descr="C:\Users\User\Downloads\icons8-mental-health-96.png">
            <a:extLst>
              <a:ext uri="{FF2B5EF4-FFF2-40B4-BE49-F238E27FC236}">
                <a16:creationId xmlns:a16="http://schemas.microsoft.com/office/drawing/2014/main" xmlns="" id="{FC4D3D49-B42E-4492-B906-2A26B596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8304" y="692696"/>
            <a:ext cx="1207442" cy="1207438"/>
          </a:xfrm>
          <a:prstGeom prst="rect">
            <a:avLst/>
          </a:prstGeom>
          <a:noFill/>
        </p:spPr>
      </p:pic>
      <p:pic>
        <p:nvPicPr>
          <p:cNvPr id="8" name="Picture 2" descr="C:\Users\User\Downloads\icons8-полицейский-9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312" y="1861522"/>
            <a:ext cx="1207442" cy="1207438"/>
          </a:xfrm>
          <a:prstGeom prst="rect">
            <a:avLst/>
          </a:prstGeom>
          <a:noFill/>
        </p:spPr>
      </p:pic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54360" y="6237312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4</a:t>
            </a:fld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api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9552" y="2996952"/>
            <a:ext cx="2291732" cy="2108394"/>
          </a:xfrm>
          <a:prstGeom prst="rect">
            <a:avLst/>
          </a:prstGeom>
          <a:noFill/>
        </p:spPr>
      </p:pic>
      <p:pic>
        <p:nvPicPr>
          <p:cNvPr id="5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16016" y="1916832"/>
            <a:ext cx="1368152" cy="1368152"/>
          </a:xfrm>
          <a:prstGeom prst="rect">
            <a:avLst/>
          </a:prstGeom>
          <a:noFill/>
        </p:spPr>
      </p:pic>
      <p:pic>
        <p:nvPicPr>
          <p:cNvPr id="6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8024" y="4653136"/>
            <a:ext cx="1368152" cy="1368152"/>
          </a:xfrm>
          <a:prstGeom prst="rect">
            <a:avLst/>
          </a:prstGeom>
          <a:noFill/>
        </p:spPr>
      </p:pic>
      <p:pic>
        <p:nvPicPr>
          <p:cNvPr id="11" name="Picture 4" descr="C:\Users\User\Desktop\webs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4365104"/>
            <a:ext cx="1584176" cy="565778"/>
          </a:xfrm>
          <a:prstGeom prst="rect">
            <a:avLst/>
          </a:prstGeom>
          <a:noFill/>
        </p:spPr>
      </p:pic>
      <p:pic>
        <p:nvPicPr>
          <p:cNvPr id="12" name="Picture 4" descr="C:\Users\User\Desktop\websit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800000" flipH="1">
            <a:off x="3131841" y="2908381"/>
            <a:ext cx="1579340" cy="520618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059832" y="370774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>
                <a:latin typeface="+mj-lt"/>
                <a:cs typeface="Times New Roman" pitchFamily="18" charset="0"/>
              </a:rPr>
              <a:t>30 – 40 тыс.</a:t>
            </a:r>
            <a:endParaRPr lang="ru-RU" sz="2000" b="1" dirty="0">
              <a:latin typeface="+mj-lt"/>
              <a:cs typeface="Times New Roman" pitchFamily="18" charset="0"/>
            </a:endParaRPr>
          </a:p>
        </p:txBody>
      </p:sp>
      <p:pic>
        <p:nvPicPr>
          <p:cNvPr id="3075" name="Picture 3" descr="C:\Users\User\Desktop\200316-20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11960" y="3573016"/>
            <a:ext cx="667792" cy="667792"/>
          </a:xfrm>
          <a:prstGeom prst="rect">
            <a:avLst/>
          </a:prstGeom>
          <a:noFill/>
        </p:spPr>
      </p:pic>
      <p:sp>
        <p:nvSpPr>
          <p:cNvPr id="14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Бизнес-логика</a:t>
            </a:r>
            <a:endParaRPr lang="ru-RU" dirty="0"/>
          </a:p>
        </p:txBody>
      </p:sp>
      <p:sp>
        <p:nvSpPr>
          <p:cNvPr id="1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54360" y="6237312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2052" name="Picture 4" descr="C:\Users\User\Downloads\cloudservers1-copy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57150" y="3212976"/>
            <a:ext cx="1935330" cy="1362472"/>
          </a:xfrm>
          <a:prstGeom prst="rect">
            <a:avLst/>
          </a:prstGeom>
          <a:noFill/>
        </p:spPr>
      </p:pic>
      <p:pic>
        <p:nvPicPr>
          <p:cNvPr id="16" name="Picture 4" descr="C:\Users\User\Desktop\webs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72200" y="2503182"/>
            <a:ext cx="1584176" cy="565778"/>
          </a:xfrm>
          <a:prstGeom prst="rect">
            <a:avLst/>
          </a:prstGeom>
          <a:noFill/>
        </p:spPr>
      </p:pic>
      <p:pic>
        <p:nvPicPr>
          <p:cNvPr id="17" name="Picture 4" descr="C:\Users\User\Desktop\websit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800000" flipH="1">
            <a:off x="6372201" y="4725144"/>
            <a:ext cx="1579340" cy="5206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3923928" y="4869160"/>
            <a:ext cx="51125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b="1" dirty="0" smtClean="0"/>
              <a:t>Хрящев Владимир Вячеславович</a:t>
            </a:r>
          </a:p>
          <a:p>
            <a:endParaRPr lang="ru-RU" sz="1600" dirty="0" smtClean="0"/>
          </a:p>
          <a:p>
            <a:r>
              <a:rPr lang="ru-RU" sz="1600" dirty="0" smtClean="0"/>
              <a:t>доцент, кандидат технических наук </a:t>
            </a:r>
            <a:r>
              <a:rPr lang="en-US" sz="1600" dirty="0" smtClean="0"/>
              <a:t>/</a:t>
            </a:r>
            <a:r>
              <a:rPr lang="ru-RU" sz="1600" dirty="0" smtClean="0"/>
              <a:t> </a:t>
            </a:r>
            <a:r>
              <a:rPr lang="ru-RU" sz="1600" dirty="0" err="1" smtClean="0">
                <a:latin typeface="Cambria" pitchFamily="18" charset="0"/>
              </a:rPr>
              <a:t>соучередитель</a:t>
            </a:r>
            <a:endParaRPr lang="ru-RU" sz="1600" dirty="0" smtClean="0">
              <a:latin typeface="Cambria" pitchFamily="18" charset="0"/>
            </a:endParaRPr>
          </a:p>
          <a:p>
            <a:r>
              <a:rPr lang="ru-RU" sz="1600" dirty="0" err="1" smtClean="0"/>
              <a:t>ЯрГУ</a:t>
            </a:r>
            <a:r>
              <a:rPr lang="ru-RU" sz="1600" dirty="0" smtClean="0"/>
              <a:t> им. П.Г. Демидова</a:t>
            </a:r>
            <a:r>
              <a:rPr lang="en-US" sz="1600" dirty="0" smtClean="0"/>
              <a:t> / </a:t>
            </a:r>
            <a:r>
              <a:rPr lang="en-US" sz="1600" dirty="0" smtClean="0">
                <a:latin typeface="Cambria" pitchFamily="18" charset="0"/>
              </a:rPr>
              <a:t>27faces</a:t>
            </a:r>
            <a:endParaRPr lang="ru-RU" sz="1600" dirty="0" smtClean="0">
              <a:latin typeface="Cambria" pitchFamily="18" charset="0"/>
            </a:endParaRPr>
          </a:p>
          <a:p>
            <a:endParaRPr lang="ru-RU" sz="1600" dirty="0" smtClean="0"/>
          </a:p>
          <a:p>
            <a:r>
              <a:rPr lang="ru-RU" sz="1600" dirty="0" smtClean="0"/>
              <a:t>Консультант из области бизнеса, </a:t>
            </a:r>
          </a:p>
          <a:p>
            <a:r>
              <a:rPr lang="ru-RU" sz="1600" dirty="0" smtClean="0"/>
              <a:t>эксперт по </a:t>
            </a:r>
            <a:r>
              <a:rPr lang="ru-RU" sz="1600" dirty="0" err="1" smtClean="0"/>
              <a:t>нейросетевым</a:t>
            </a:r>
            <a:r>
              <a:rPr lang="ru-RU" sz="1600" dirty="0" smtClean="0"/>
              <a:t> технологиям</a:t>
            </a:r>
            <a:endParaRPr lang="ru-RU" sz="1600" dirty="0"/>
          </a:p>
        </p:txBody>
      </p:sp>
      <p:sp>
        <p:nvSpPr>
          <p:cNvPr id="13" name="TextBox 12"/>
          <p:cNvSpPr txBox="1"/>
          <p:nvPr/>
        </p:nvSpPr>
        <p:spPr>
          <a:xfrm>
            <a:off x="3923928" y="908720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Ивановский Леонид</a:t>
            </a:r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аспирант </a:t>
            </a:r>
            <a:r>
              <a:rPr lang="en-US" sz="1600" dirty="0" smtClean="0"/>
              <a:t>/</a:t>
            </a:r>
            <a:r>
              <a:rPr lang="ru-RU" sz="1600" dirty="0" smtClean="0"/>
              <a:t> научный сотрудник</a:t>
            </a:r>
          </a:p>
          <a:p>
            <a:pPr algn="just"/>
            <a:r>
              <a:rPr lang="ru-RU" sz="1600" dirty="0" err="1" smtClean="0"/>
              <a:t>ЯрГУ</a:t>
            </a:r>
            <a:r>
              <a:rPr lang="ru-RU" sz="1600" dirty="0" smtClean="0"/>
              <a:t> им. П.Г. Демидова </a:t>
            </a:r>
            <a:r>
              <a:rPr lang="en-US" sz="1600" dirty="0" smtClean="0"/>
              <a:t>/</a:t>
            </a:r>
            <a:r>
              <a:rPr lang="ru-RU" sz="1600" dirty="0" smtClean="0"/>
              <a:t> НЦЧ РАН</a:t>
            </a:r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ru-RU" sz="1600" dirty="0" smtClean="0"/>
              <a:t>Разработчик ПО</a:t>
            </a:r>
          </a:p>
        </p:txBody>
      </p:sp>
      <p:pic>
        <p:nvPicPr>
          <p:cNvPr id="1026" name="Picture 2" descr="C:\Users\User\Downloads\LJgQp3gBTr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881024"/>
            <a:ext cx="2160240" cy="1827896"/>
          </a:xfrm>
          <a:prstGeom prst="rect">
            <a:avLst/>
          </a:prstGeom>
          <a:noFill/>
        </p:spPr>
      </p:pic>
      <p:pic>
        <p:nvPicPr>
          <p:cNvPr id="4" name="Picture 3" descr="C:\Users\User\Downloads\s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8186" y="2807242"/>
            <a:ext cx="2159638" cy="2061918"/>
          </a:xfrm>
          <a:prstGeom prst="rect">
            <a:avLst/>
          </a:prstGeom>
          <a:noFill/>
        </p:spPr>
      </p:pic>
      <p:pic>
        <p:nvPicPr>
          <p:cNvPr id="3" name="Picture 2" descr="C:\Users\User\Downloads\QxvsU5N-EI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7584" y="4980896"/>
            <a:ext cx="2160240" cy="1616456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923928" y="2924944"/>
            <a:ext cx="40324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dirty="0" smtClean="0"/>
              <a:t>Сергей </a:t>
            </a:r>
            <a:r>
              <a:rPr lang="ru-RU" sz="1600" b="1" dirty="0" err="1" smtClean="0"/>
              <a:t>Моржов</a:t>
            </a:r>
            <a:endParaRPr lang="ru-RU" sz="1600" b="1" dirty="0" smtClean="0"/>
          </a:p>
          <a:p>
            <a:pPr algn="just"/>
            <a:endParaRPr lang="ru-RU" sz="1600" dirty="0" smtClean="0"/>
          </a:p>
          <a:p>
            <a:pPr algn="just"/>
            <a:r>
              <a:rPr lang="ru-RU" sz="1600" dirty="0" smtClean="0"/>
              <a:t>аспирант </a:t>
            </a:r>
            <a:r>
              <a:rPr lang="en-US" sz="1600" dirty="0" smtClean="0"/>
              <a:t>/</a:t>
            </a:r>
            <a:r>
              <a:rPr lang="ru-RU" sz="1600" dirty="0" smtClean="0"/>
              <a:t> инженер-программист</a:t>
            </a:r>
          </a:p>
          <a:p>
            <a:pPr algn="just"/>
            <a:r>
              <a:rPr lang="ru-RU" sz="1600" dirty="0" err="1" smtClean="0"/>
              <a:t>ЯрГУ</a:t>
            </a:r>
            <a:r>
              <a:rPr lang="ru-RU" sz="1600" dirty="0" smtClean="0"/>
              <a:t> им. П.Г. Демидова </a:t>
            </a:r>
            <a:r>
              <a:rPr lang="en-US" sz="1600" dirty="0" smtClean="0"/>
              <a:t>/</a:t>
            </a:r>
            <a:r>
              <a:rPr lang="ru-RU" sz="1600" dirty="0" smtClean="0"/>
              <a:t> </a:t>
            </a:r>
            <a:r>
              <a:rPr lang="ru-RU" sz="1600" dirty="0" err="1" smtClean="0"/>
              <a:t>Малвин</a:t>
            </a:r>
            <a:r>
              <a:rPr lang="ru-RU" sz="1600" dirty="0" smtClean="0"/>
              <a:t> </a:t>
            </a:r>
            <a:r>
              <a:rPr lang="ru-RU" sz="1600" dirty="0" err="1" smtClean="0"/>
              <a:t>Системс</a:t>
            </a:r>
            <a:endParaRPr lang="en-US" sz="1600" dirty="0" smtClean="0"/>
          </a:p>
          <a:p>
            <a:pPr algn="just"/>
            <a:endParaRPr lang="en-US" sz="1600" dirty="0" smtClean="0"/>
          </a:p>
          <a:p>
            <a:pPr algn="just"/>
            <a:r>
              <a:rPr lang="ru-RU" sz="1600" dirty="0" smtClean="0"/>
              <a:t>Разработчик ПО</a:t>
            </a:r>
          </a:p>
        </p:txBody>
      </p:sp>
      <p:sp>
        <p:nvSpPr>
          <p:cNvPr id="11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06090"/>
          </a:xfrm>
        </p:spPr>
        <p:txBody>
          <a:bodyPr>
            <a:noAutofit/>
          </a:bodyPr>
          <a:lstStyle/>
          <a:p>
            <a:pPr algn="ctr"/>
            <a:r>
              <a:rPr lang="ru-RU" sz="3600" dirty="0" smtClean="0"/>
              <a:t>Наша команда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/>
              <a:t>Этапы распознавания эмоций </a:t>
            </a:r>
            <a:endParaRPr lang="ru-RU" dirty="0"/>
          </a:p>
        </p:txBody>
      </p:sp>
      <p:sp>
        <p:nvSpPr>
          <p:cNvPr id="4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268760"/>
            <a:ext cx="8928992" cy="4968552"/>
          </a:xfrm>
        </p:spPr>
        <p:txBody>
          <a:bodyPr>
            <a:normAutofit lnSpcReduction="10000"/>
          </a:bodyPr>
          <a:lstStyle/>
          <a:p>
            <a:r>
              <a:rPr lang="ru-RU" sz="2400" dirty="0" smtClean="0"/>
              <a:t>Захват изображений лица из базы данных или потокового видео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Предварительная обработка изображений (снижение помех, фильтрация, повышение четкости)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Извлечение оптимального набора признаков</a:t>
            </a:r>
          </a:p>
          <a:p>
            <a:endParaRPr lang="ru-RU" sz="2400" dirty="0" smtClean="0"/>
          </a:p>
          <a:p>
            <a:endParaRPr lang="ru-RU" sz="2400" dirty="0" smtClean="0"/>
          </a:p>
          <a:p>
            <a:r>
              <a:rPr lang="ru-RU" sz="2400" dirty="0" smtClean="0"/>
              <a:t>Классификация</a:t>
            </a:r>
            <a:endParaRPr lang="ru-RU" sz="2400" dirty="0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Инструменты разработки</a:t>
            </a:r>
            <a:endParaRPr lang="ru-RU" dirty="0"/>
          </a:p>
        </p:txBody>
      </p:sp>
      <p:pic>
        <p:nvPicPr>
          <p:cNvPr id="1026" name="Picture 2" descr="C:\Users\User\Desktop\Caffe logo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4" y="2209358"/>
            <a:ext cx="3312370" cy="1147634"/>
          </a:xfrm>
          <a:prstGeom prst="rect">
            <a:avLst/>
          </a:prstGeom>
          <a:noFill/>
        </p:spPr>
      </p:pic>
      <p:pic>
        <p:nvPicPr>
          <p:cNvPr id="5" name="Picture 5" descr="C:\Users\User\Desktop\python_sh-600x6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4732" y="2636912"/>
            <a:ext cx="2665660" cy="266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:\Users\User\Desktop\gpu_wide-950x3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266088"/>
            <a:ext cx="3332508" cy="189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Архитектура </a:t>
            </a:r>
            <a:r>
              <a:rPr lang="ru-RU" dirty="0" err="1" smtClean="0"/>
              <a:t>сверточной</a:t>
            </a:r>
            <a:r>
              <a:rPr lang="ru-RU" dirty="0" smtClean="0"/>
              <a:t> нейронной сети</a:t>
            </a:r>
            <a:endParaRPr lang="ru-RU" dirty="0"/>
          </a:p>
        </p:txBody>
      </p:sp>
      <p:pic>
        <p:nvPicPr>
          <p:cNvPr id="8" name="Рисунок 2" descr="Новый точечный рисунок - копия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1802"/>
            <a:ext cx="8717038" cy="307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1008</TotalTime>
  <Words>750</Words>
  <Application>Microsoft Office PowerPoint</Application>
  <PresentationFormat>Экран (4:3)</PresentationFormat>
  <Paragraphs>256</Paragraphs>
  <Slides>23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23</vt:i4>
      </vt:variant>
    </vt:vector>
  </HeadingPairs>
  <TitlesOfParts>
    <vt:vector size="24" baseType="lpstr">
      <vt:lpstr>Справедливость</vt:lpstr>
      <vt:lpstr>Разработка алгоритмов прогнозирования индивидуального поведения на основе визуального распознавания эмоций</vt:lpstr>
      <vt:lpstr>Постановка задачи</vt:lpstr>
      <vt:lpstr>Основные требования к алгоритму</vt:lpstr>
      <vt:lpstr>Области применимости</vt:lpstr>
      <vt:lpstr>Бизнес-логика</vt:lpstr>
      <vt:lpstr>Наша команда</vt:lpstr>
      <vt:lpstr>Этапы распознавания эмоций </vt:lpstr>
      <vt:lpstr>Инструменты разработки</vt:lpstr>
      <vt:lpstr>Архитектура сверточной нейронной сети</vt:lpstr>
      <vt:lpstr>Обучение и тестирование алгоритма</vt:lpstr>
      <vt:lpstr>Обучение и тестирование алгоритма</vt:lpstr>
      <vt:lpstr>База изображений Multi-PIE</vt:lpstr>
      <vt:lpstr>Виды эмоций</vt:lpstr>
      <vt:lpstr>Формирование выборок</vt:lpstr>
      <vt:lpstr>Детектирование улыбки:  результаты численных экспериментов</vt:lpstr>
      <vt:lpstr>Детектирование улыбки: результаты численных экспериментов</vt:lpstr>
      <vt:lpstr>Распознавание эмоций: результаты численных экспериментов</vt:lpstr>
      <vt:lpstr>Распознавание эмоций: результаты численных экспериментов</vt:lpstr>
      <vt:lpstr>Распознавание эмоций: результаты численных экспериментов</vt:lpstr>
      <vt:lpstr>Труднораспознаваемые классы эмоций</vt:lpstr>
      <vt:lpstr>Предварительные результаты работы</vt:lpstr>
      <vt:lpstr>Развитие проекта</vt:lpstr>
      <vt:lpstr>Разработка алгоритмов прогнозирования индивидуального поведения на основе визуального распознавания эмоций</vt:lpstr>
    </vt:vector>
  </TitlesOfParts>
  <Company>RePack by SPecialiST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73</cp:revision>
  <dcterms:created xsi:type="dcterms:W3CDTF">2017-06-23T08:12:45Z</dcterms:created>
  <dcterms:modified xsi:type="dcterms:W3CDTF">2018-12-06T10:59:22Z</dcterms:modified>
</cp:coreProperties>
</file>